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9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3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82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8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270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7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5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3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9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9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6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AED8-C956-4843-A03F-8B44B145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64068" y="142875"/>
            <a:ext cx="5250107" cy="1059629"/>
          </a:xfrm>
        </p:spPr>
        <p:txBody>
          <a:bodyPr>
            <a:normAutofit/>
          </a:bodyPr>
          <a:lstStyle/>
          <a:p>
            <a:r>
              <a:rPr lang="en-GB" sz="4800" b="1" u="sng"/>
              <a:t>पौधे: रचना एवं कार्य</a:t>
            </a:r>
            <a:endParaRPr lang="en-US" sz="4800" b="1" u="sn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43E744-0323-5C4E-921B-B9F1CE971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7675" y="142875"/>
            <a:ext cx="6664325" cy="903288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rgbClr val="0070C0"/>
                </a:solidFill>
              </a:rPr>
              <a:t>1.जड़ </a:t>
            </a:r>
            <a:r>
              <a:rPr lang="en-GB" sz="4800" b="1" u="sng" dirty="0" err="1">
                <a:solidFill>
                  <a:srgbClr val="0070C0"/>
                </a:solidFill>
              </a:rPr>
              <a:t>तंत्र</a:t>
            </a:r>
            <a:r>
              <a:rPr lang="en-GB" sz="4800" b="1" u="sng" dirty="0">
                <a:solidFill>
                  <a:srgbClr val="0070C0"/>
                </a:solidFill>
              </a:rPr>
              <a:t>(Root System)</a:t>
            </a:r>
            <a:endParaRPr lang="en-US" sz="4800" b="1" u="sng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98CB8-21B6-8A43-B0B6-4916ABCF8454}"/>
              </a:ext>
            </a:extLst>
          </p:cNvPr>
          <p:cNvSpPr txBox="1"/>
          <p:nvPr/>
        </p:nvSpPr>
        <p:spPr>
          <a:xfrm>
            <a:off x="2531873" y="1607884"/>
            <a:ext cx="1503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/>
              <a:t>प्रांकुर</a:t>
            </a:r>
            <a:endParaRPr lang="en-US" sz="32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E3942-09FC-6242-9F15-1B98E0A4D90F}"/>
              </a:ext>
            </a:extLst>
          </p:cNvPr>
          <p:cNvSpPr txBox="1"/>
          <p:nvPr/>
        </p:nvSpPr>
        <p:spPr>
          <a:xfrm>
            <a:off x="3139480" y="5338916"/>
            <a:ext cx="1648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/>
              <a:t>मुलांकुर</a:t>
            </a:r>
            <a:endParaRPr lang="en-US" sz="3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E73B98-B9E1-3045-B155-7CE7F65F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85" y="1046163"/>
            <a:ext cx="6007100" cy="5524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41CC46-EF25-F941-B12F-16ED1B08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" y="1360501"/>
            <a:ext cx="5727700" cy="3746500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CC0DF4AF-E987-5244-8E62-4A95504462AD}"/>
              </a:ext>
            </a:extLst>
          </p:cNvPr>
          <p:cNvSpPr/>
          <p:nvPr/>
        </p:nvSpPr>
        <p:spPr>
          <a:xfrm rot="1053817">
            <a:off x="2544437" y="2055899"/>
            <a:ext cx="204023" cy="1078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34895835-51A1-F24C-91E1-A97D2E09E734}"/>
              </a:ext>
            </a:extLst>
          </p:cNvPr>
          <p:cNvSpPr/>
          <p:nvPr/>
        </p:nvSpPr>
        <p:spPr>
          <a:xfrm rot="8505535">
            <a:off x="3135116" y="4296022"/>
            <a:ext cx="170315" cy="11367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1"/>
      <p:bldP spid="12" grpId="0"/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DF53-C13C-F443-9B9C-A6E6CCD1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/>
              <a:t>स्थिरीकरण (Fixation)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B976A-8EE1-5044-861F-2FFEB61BE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67" y="1445127"/>
            <a:ext cx="3983277" cy="53110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771E-8349-214F-8985-65499A61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81" y="4065769"/>
            <a:ext cx="4791539" cy="2690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4E170-471F-A245-BD54-0D3F21D55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81" y="1511947"/>
            <a:ext cx="3677483" cy="24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16F8-191A-5E4B-A252-C2AA0DAC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6737055" cy="894724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Mangal" panose="02040503050203030202" pitchFamily="18" charset="0"/>
                <a:cs typeface="Mangal" panose="02040503050203030202" pitchFamily="18" charset="0"/>
              </a:rPr>
              <a:t>खाद्य</a:t>
            </a:r>
            <a:r>
              <a:rPr lang="hi-IN" b="1" dirty="0"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b="1" dirty="0" err="1">
                <a:latin typeface="Mangal" panose="02040503050203030202" pitchFamily="18" charset="0"/>
                <a:cs typeface="Mangal" panose="02040503050203030202" pitchFamily="18" charset="0"/>
              </a:rPr>
              <a:t>संग्रहण</a:t>
            </a:r>
            <a:r>
              <a:rPr lang="en-US" b="1" dirty="0"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hi-IN" b="1" dirty="0">
                <a:latin typeface="Mangal" panose="02040503050203030202" pitchFamily="18" charset="0"/>
                <a:cs typeface="Mangal" panose="02040503050203030202" pitchFamily="18" charset="0"/>
              </a:rPr>
              <a:t>(Food Storage)</a:t>
            </a:r>
            <a:endParaRPr lang="en-US" b="1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C8623-DF58-2C4B-97B5-2EFFD7CC4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05" y="2023269"/>
            <a:ext cx="3794343" cy="3794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15CEA-AE86-9B4B-8306-EF51BFCAA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68" y="1255958"/>
            <a:ext cx="4446741" cy="2500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5B577-31FD-6C4D-B1A3-4DE72D998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4" y="2023270"/>
            <a:ext cx="3032010" cy="3794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874F42-450F-E447-A890-A0CA1F06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25" y="3883068"/>
            <a:ext cx="4467983" cy="29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C681-D6E3-FF4D-8DE4-2329481E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431" y="2069652"/>
            <a:ext cx="7975139" cy="271869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Thank You </a:t>
            </a:r>
            <a:br>
              <a:rPr lang="hi-IN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Stay Home Stay Safe</a:t>
            </a:r>
          </a:p>
        </p:txBody>
      </p:sp>
    </p:spTree>
    <p:extLst>
      <p:ext uri="{BB962C8B-B14F-4D97-AF65-F5344CB8AC3E}">
        <p14:creationId xmlns:p14="http://schemas.microsoft.com/office/powerpoint/2010/main" val="45905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04D9-A502-7C4E-9355-10E06320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35434"/>
          </a:xfrm>
        </p:spPr>
        <p:txBody>
          <a:bodyPr/>
          <a:lstStyle/>
          <a:p>
            <a:r>
              <a:rPr lang="en-GB" b="1"/>
              <a:t>जड़ (root):-</a:t>
            </a:r>
            <a:r>
              <a:rPr lang="en-GB"/>
              <a:t>मिट्टी के अंदर फैले पौधे के भाग को जड़ कहा जाता है।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88862E-AF57-314B-90A8-D0D977A3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50" y="1859544"/>
            <a:ext cx="9599075" cy="1235434"/>
          </a:xfrm>
        </p:spPr>
        <p:txBody>
          <a:bodyPr/>
          <a:lstStyle/>
          <a:p>
            <a:r>
              <a:rPr lang="en-GB" b="1"/>
              <a:t>जड़ के प्रकार (Types Of Root):-</a:t>
            </a:r>
            <a:endParaRPr lang="en-US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01CFB4-2ECD-9F4D-8827-F36D87B7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5" y="2695711"/>
            <a:ext cx="10944229" cy="1687074"/>
          </a:xfrm>
        </p:spPr>
        <p:txBody>
          <a:bodyPr>
            <a:normAutofit/>
          </a:bodyPr>
          <a:lstStyle/>
          <a:p>
            <a:r>
              <a:rPr lang="en-GB" sz="3200" b="1"/>
              <a:t>1. मुसला जड़ (Tap Root)</a:t>
            </a:r>
            <a:br>
              <a:rPr lang="en-GB" sz="3200" b="1"/>
            </a:br>
            <a:r>
              <a:rPr lang="en-GB" sz="3200" b="1"/>
              <a:t>2. झकड़ा जड़ या रेशेदार जड़ (Fibrous root) </a:t>
            </a:r>
            <a:br>
              <a:rPr lang="en-GB" sz="3200" b="1"/>
            </a:br>
            <a:r>
              <a:rPr lang="en-GB" sz="3200" b="1"/>
              <a:t>या अपस्थानिक जड़(Adventitious root)</a:t>
            </a:r>
            <a:endParaRPr lang="en-US" sz="3200" b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371DCF-8BA5-7443-898D-8039DB6C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30" y="4382785"/>
            <a:ext cx="10825713" cy="1493376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1. मुसला जड़ (Tap Root):-</a:t>
            </a:r>
            <a:r>
              <a:rPr lang="en-GB" sz="3600">
                <a:solidFill>
                  <a:schemeClr val="bg1">
                    <a:lumMod val="10000"/>
                  </a:schemeClr>
                </a:solidFill>
              </a:rPr>
              <a:t>वैसा जड़ जिसमें एक मुख्य जड़ होता है तथा उससे कई शाखाएं निकलकर मिट्टी में फैल जाती है उसे मुसला जड़ कहते हैं। जैसे- गाजर, शलजम, चुकंदर, मुली,चना, सरसो,बैगन,नीम,आम,आदि</a:t>
            </a:r>
            <a:endParaRPr lang="en-US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177570C-C976-824C-A76B-BAB9A5CEC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" y="1754863"/>
            <a:ext cx="5643858" cy="37782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7195391-6250-3A40-A113-A5BB0F7A0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20" y="1754863"/>
            <a:ext cx="5256695" cy="3778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E956A-31E7-634B-B478-73CE073FEC55}"/>
              </a:ext>
            </a:extLst>
          </p:cNvPr>
          <p:cNvSpPr txBox="1"/>
          <p:nvPr/>
        </p:nvSpPr>
        <p:spPr>
          <a:xfrm>
            <a:off x="1649506" y="555813"/>
            <a:ext cx="545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मूसला</a:t>
            </a:r>
            <a:r>
              <a:rPr lang="en-US" sz="4800" b="1" dirty="0"/>
              <a:t> </a:t>
            </a:r>
            <a:r>
              <a:rPr lang="en-US" sz="4800" b="1" dirty="0" err="1"/>
              <a:t>जड़</a:t>
            </a:r>
            <a:r>
              <a:rPr lang="en-US" sz="4800" b="1" dirty="0"/>
              <a:t> </a:t>
            </a:r>
            <a:r>
              <a:rPr lang="en-US" sz="4800" b="1" dirty="0" err="1"/>
              <a:t>के</a:t>
            </a:r>
            <a:r>
              <a:rPr lang="en-US" sz="4800" b="1" dirty="0"/>
              <a:t> </a:t>
            </a:r>
            <a:r>
              <a:rPr lang="en-US" sz="4800" b="1" dirty="0" err="1"/>
              <a:t>उदाहरण</a:t>
            </a:r>
            <a:r>
              <a:rPr lang="en-U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0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8D0716-EC99-E643-90AA-79C855184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03"/>
            <a:ext cx="4298393" cy="657705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C530162-A65B-B54E-93C2-CC1246DD1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39" y="236421"/>
            <a:ext cx="4183259" cy="64880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855DE3-2B96-C94D-AB98-401AF66C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99" y="441531"/>
            <a:ext cx="3781201" cy="5974935"/>
          </a:xfrm>
          <a:prstGeom prst="rect">
            <a:avLst/>
          </a:prstGeom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090B1E01-F140-6D41-A47B-B8117B1CC6CD}"/>
              </a:ext>
            </a:extLst>
          </p:cNvPr>
          <p:cNvSpPr/>
          <p:nvPr/>
        </p:nvSpPr>
        <p:spPr>
          <a:xfrm rot="2165068">
            <a:off x="2501153" y="3419204"/>
            <a:ext cx="206188" cy="7351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38E42-7AB8-004A-B225-C22156AC2407}"/>
              </a:ext>
            </a:extLst>
          </p:cNvPr>
          <p:cNvSpPr txBox="1"/>
          <p:nvPr/>
        </p:nvSpPr>
        <p:spPr>
          <a:xfrm>
            <a:off x="2387620" y="3155619"/>
            <a:ext cx="13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प्राथमिक</a:t>
            </a:r>
            <a:r>
              <a:rPr lang="en-US" dirty="0"/>
              <a:t> </a:t>
            </a:r>
            <a:r>
              <a:rPr lang="en-US" dirty="0" err="1"/>
              <a:t>जड़</a:t>
            </a:r>
            <a:r>
              <a:rPr lang="en-US" dirty="0"/>
              <a:t> 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6571D4A2-F0C7-2142-922D-5A49BC591F1D}"/>
              </a:ext>
            </a:extLst>
          </p:cNvPr>
          <p:cNvSpPr/>
          <p:nvPr/>
        </p:nvSpPr>
        <p:spPr>
          <a:xfrm rot="18972840">
            <a:off x="896518" y="3305331"/>
            <a:ext cx="194377" cy="7351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94F8E-347B-814B-A404-1243FB4D3E61}"/>
              </a:ext>
            </a:extLst>
          </p:cNvPr>
          <p:cNvSpPr txBox="1"/>
          <p:nvPr/>
        </p:nvSpPr>
        <p:spPr>
          <a:xfrm>
            <a:off x="61639" y="3066581"/>
            <a:ext cx="159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द्वितीयक</a:t>
            </a:r>
            <a:r>
              <a:rPr lang="en-US" dirty="0"/>
              <a:t>  </a:t>
            </a:r>
            <a:r>
              <a:rPr lang="en-US" dirty="0" err="1"/>
              <a:t>जड़</a:t>
            </a:r>
            <a:r>
              <a:rPr lang="en-US" dirty="0"/>
              <a:t> 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75957C95-D58C-4142-88FF-C153A613F5DC}"/>
              </a:ext>
            </a:extLst>
          </p:cNvPr>
          <p:cNvSpPr/>
          <p:nvPr/>
        </p:nvSpPr>
        <p:spPr>
          <a:xfrm rot="12112515">
            <a:off x="716169" y="5600878"/>
            <a:ext cx="150605" cy="492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FC144-587D-4246-879B-C5AD20E77EE0}"/>
              </a:ext>
            </a:extLst>
          </p:cNvPr>
          <p:cNvSpPr txBox="1"/>
          <p:nvPr/>
        </p:nvSpPr>
        <p:spPr>
          <a:xfrm>
            <a:off x="61638" y="6066959"/>
            <a:ext cx="13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तृतीयक</a:t>
            </a:r>
            <a:r>
              <a:rPr lang="en-US" dirty="0"/>
              <a:t>  </a:t>
            </a:r>
            <a:r>
              <a:rPr lang="en-US" dirty="0" err="1"/>
              <a:t>जड़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9724-9E52-E14C-9DF6-8CAE3C45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328" y="64890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b="1"/>
              <a:t>मुसला जड़ के तीन प्रकार होते हैं।</a:t>
            </a:r>
            <a:br>
              <a:rPr lang="en-GB" b="1"/>
            </a:br>
            <a:r>
              <a:rPr lang="en-GB" b="1"/>
              <a:t>1. प्राथमिक जड़(Primary root):- </a:t>
            </a:r>
            <a:r>
              <a:rPr lang="en-GB"/>
              <a:t>मुख्य जड़ को प्राथमिक जड़ कहते है।</a:t>
            </a:r>
            <a:br>
              <a:rPr lang="en-GB"/>
            </a:br>
            <a:br>
              <a:rPr lang="en-GB"/>
            </a:br>
            <a:r>
              <a:rPr lang="en-GB" b="1"/>
              <a:t>2. द्वितीयक जड़(Secondary root):- </a:t>
            </a:r>
            <a:r>
              <a:rPr lang="en-GB"/>
              <a:t>प्राथमिक जड़ से निकलने वाली जड़ को द्वितीयक जड़ कहते हैं।</a:t>
            </a:r>
            <a:br>
              <a:rPr lang="en-GB"/>
            </a:br>
            <a:br>
              <a:rPr lang="en-GB"/>
            </a:br>
            <a:r>
              <a:rPr lang="en-GB" b="1"/>
              <a:t>3. तृतीयक जड़(Tertiary root):-</a:t>
            </a:r>
            <a:r>
              <a:rPr lang="en-GB"/>
              <a:t> द्वितीयक जड़ से निकलने वाली जड़ को तृतीयक जड़ कहते हैं।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2718-B6FD-4243-8C53-F322FEDD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7054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sz="3600" b="1"/>
              <a:t>2. अपस्थानिक जड़(Adventitious root):- </a:t>
            </a:r>
            <a:r>
              <a:rPr lang="en-GB" sz="3600"/>
              <a:t>वैसा जड़ जिसमें कोई मुख्य जड़ नहीं होती है सभी जड़ एक ही स्थान से निकलती है उसे अपस्थानिक जड़ कहते हैं। जैसे – प्याज,घास, धान, लहसुन, गेहूं, जौ,आदि।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D6CA97-7780-104B-93BD-154EAAC7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0" y="2983277"/>
            <a:ext cx="5892690" cy="32778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19FB73D-5E05-E949-A8C5-5B6632B30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3190" y="1912849"/>
            <a:ext cx="327781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86AD37-8A95-C242-84D6-61F1B178B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2" y="0"/>
            <a:ext cx="6431974" cy="340090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54B6790-80B6-A24C-A9D4-3450DEFDD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2" y="3428999"/>
            <a:ext cx="6431974" cy="337678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090FA93-E615-594F-8F1E-9AA3A66AC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742" y="1380822"/>
            <a:ext cx="6699321" cy="409635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6CF696C-6539-D84B-A00E-96BE03A7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8B22-0280-9648-9424-1DD96F99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14" y="586919"/>
            <a:ext cx="8911687" cy="1280890"/>
          </a:xfrm>
        </p:spPr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जड़ के कार्य:-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F6907D-E71E-DE4E-BFE7-99B3B98D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819" y="1458709"/>
            <a:ext cx="9984617" cy="1280890"/>
          </a:xfrm>
        </p:spPr>
        <p:txBody>
          <a:bodyPr/>
          <a:lstStyle/>
          <a:p>
            <a:r>
              <a:rPr lang="en-GB" b="1" dirty="0"/>
              <a:t>1. </a:t>
            </a:r>
            <a:r>
              <a:rPr lang="en-GB" b="1" dirty="0" err="1"/>
              <a:t>अवशोषण</a:t>
            </a:r>
            <a:r>
              <a:rPr lang="en-GB" b="1" dirty="0"/>
              <a:t> (Absorption):-</a:t>
            </a:r>
            <a:r>
              <a:rPr lang="hi-IN" b="1" dirty="0"/>
              <a:t> जल एवं खनिज लवण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01592-99A1-7F40-9DCB-3D95064A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99" y="2089340"/>
            <a:ext cx="4405515" cy="476866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206DE8-958B-B046-AF99-F1DB0F3CE639}"/>
              </a:ext>
            </a:extLst>
          </p:cNvPr>
          <p:cNvCxnSpPr/>
          <p:nvPr/>
        </p:nvCxnSpPr>
        <p:spPr>
          <a:xfrm>
            <a:off x="6683604" y="5693790"/>
            <a:ext cx="2582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1142D9-8352-704A-B750-69589885A951}"/>
              </a:ext>
            </a:extLst>
          </p:cNvPr>
          <p:cNvCxnSpPr>
            <a:cxnSpLocks/>
          </p:cNvCxnSpPr>
          <p:nvPr/>
        </p:nvCxnSpPr>
        <p:spPr>
          <a:xfrm flipV="1">
            <a:off x="6535127" y="5693790"/>
            <a:ext cx="2731421" cy="452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E4E94A-4739-3146-B1F3-EC27CDD5894A}"/>
              </a:ext>
            </a:extLst>
          </p:cNvPr>
          <p:cNvSpPr txBox="1"/>
          <p:nvPr/>
        </p:nvSpPr>
        <p:spPr>
          <a:xfrm>
            <a:off x="9398523" y="5382705"/>
            <a:ext cx="232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मूल</a:t>
            </a:r>
            <a:r>
              <a:rPr lang="en-US" dirty="0"/>
              <a:t> </a:t>
            </a:r>
            <a:r>
              <a:rPr lang="en-US" dirty="0" err="1"/>
              <a:t>रोम</a:t>
            </a:r>
            <a:r>
              <a:rPr lang="en-US" dirty="0"/>
              <a:t> </a:t>
            </a:r>
            <a:r>
              <a:rPr lang="hi-IN" dirty="0"/>
              <a:t>(Root Hairs)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5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94AD-B960-8844-9497-E9A4E19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संवहन</a:t>
            </a:r>
            <a:r>
              <a:rPr lang="en-US" sz="4400" b="1" dirty="0"/>
              <a:t> </a:t>
            </a:r>
            <a:r>
              <a:rPr lang="hi-IN" sz="4400" b="1" dirty="0"/>
              <a:t>(Conduction): </a:t>
            </a:r>
            <a:endParaRPr lang="en-US" sz="4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50C082-755A-534C-9B1A-BF80CB249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05" y="1905000"/>
            <a:ext cx="4323107" cy="4362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D751C-4E25-0E44-AD7B-D9C8E4E0CF4A}"/>
              </a:ext>
            </a:extLst>
          </p:cNvPr>
          <p:cNvSpPr txBox="1"/>
          <p:nvPr/>
        </p:nvSpPr>
        <p:spPr>
          <a:xfrm>
            <a:off x="2151530" y="3190372"/>
            <a:ext cx="510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मिट्टी</a:t>
            </a:r>
            <a:r>
              <a:rPr lang="en-US" sz="2400" dirty="0"/>
              <a:t> </a:t>
            </a:r>
            <a:r>
              <a:rPr lang="en-US" sz="2400" dirty="0" err="1"/>
              <a:t>से</a:t>
            </a:r>
            <a:r>
              <a:rPr lang="en-US" sz="2400" dirty="0"/>
              <a:t> </a:t>
            </a:r>
            <a:r>
              <a:rPr lang="en-US" sz="2400" dirty="0" err="1"/>
              <a:t>जल</a:t>
            </a:r>
            <a:r>
              <a:rPr lang="en-US" sz="2400" dirty="0"/>
              <a:t> </a:t>
            </a:r>
            <a:r>
              <a:rPr lang="en-US" sz="2400" dirty="0" err="1"/>
              <a:t>एवं</a:t>
            </a:r>
            <a:r>
              <a:rPr lang="en-US" sz="2400" dirty="0"/>
              <a:t> </a:t>
            </a:r>
            <a:r>
              <a:rPr lang="en-US" sz="2400" dirty="0" err="1"/>
              <a:t>खनिज</a:t>
            </a:r>
            <a:r>
              <a:rPr lang="en-US" sz="2400" dirty="0"/>
              <a:t> </a:t>
            </a:r>
            <a:r>
              <a:rPr lang="en-US" sz="2400" dirty="0" err="1"/>
              <a:t>लवण</a:t>
            </a:r>
            <a:r>
              <a:rPr lang="en-US" sz="2400" dirty="0"/>
              <a:t> </a:t>
            </a:r>
            <a:r>
              <a:rPr lang="en-US" sz="2400" dirty="0" err="1"/>
              <a:t>अवशोषित</a:t>
            </a:r>
            <a:r>
              <a:rPr lang="en-US" sz="2400" dirty="0"/>
              <a:t> </a:t>
            </a:r>
            <a:r>
              <a:rPr lang="en-US" sz="2400" dirty="0" err="1"/>
              <a:t>करना</a:t>
            </a:r>
            <a:r>
              <a:rPr lang="en-US" sz="2400" dirty="0"/>
              <a:t> </a:t>
            </a:r>
            <a:endParaRPr lang="hi-IN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दारू</a:t>
            </a:r>
            <a:r>
              <a:rPr lang="en-US" sz="2400" dirty="0"/>
              <a:t> </a:t>
            </a:r>
            <a:r>
              <a:rPr lang="hi-IN" sz="2400" dirty="0"/>
              <a:t>(Xylum) के द्वारा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44520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301</Words>
  <Application>Microsoft Macintosh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Mangal</vt:lpstr>
      <vt:lpstr>Wingdings</vt:lpstr>
      <vt:lpstr>Wingdings 3</vt:lpstr>
      <vt:lpstr>Wisp</vt:lpstr>
      <vt:lpstr>पौधे: रचना एवं कार्य</vt:lpstr>
      <vt:lpstr>जड़ (root):-मिट्टी के अंदर फैले पौधे के भाग को जड़ कहा जाता है।</vt:lpstr>
      <vt:lpstr>PowerPoint Presentation</vt:lpstr>
      <vt:lpstr>PowerPoint Presentation</vt:lpstr>
      <vt:lpstr>मुसला जड़ के तीन प्रकार होते हैं। 1. प्राथमिक जड़(Primary root):- मुख्य जड़ को प्राथमिक जड़ कहते है।  2. द्वितीयक जड़(Secondary root):- प्राथमिक जड़ से निकलने वाली जड़ को द्वितीयक जड़ कहते हैं।  3. तृतीयक जड़(Tertiary root):- द्वितीयक जड़ से निकलने वाली जड़ को तृतीयक जड़ कहते हैं।</vt:lpstr>
      <vt:lpstr>2. अपस्थानिक जड़(Adventitious root):- वैसा जड़ जिसमें कोई मुख्य जड़ नहीं होती है सभी जड़ एक ही स्थान से निकलती है उसे अपस्थानिक जड़ कहते हैं। जैसे – प्याज,घास, धान, लहसुन, गेहूं, जौ,आदि।</vt:lpstr>
      <vt:lpstr>PowerPoint Presentation</vt:lpstr>
      <vt:lpstr>जड़ के कार्य:-</vt:lpstr>
      <vt:lpstr>संवहन (Conduction): </vt:lpstr>
      <vt:lpstr>स्थिरीकरण (Fixation)</vt:lpstr>
      <vt:lpstr>खाद्य संग्रहण (Food Storage)</vt:lpstr>
      <vt:lpstr>Thank You  Stay Home Stay Safe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पौधे: रचना एवं कार्य</dc:title>
  <dc:creator>Unknown User</dc:creator>
  <cp:lastModifiedBy>Nishant Kumar</cp:lastModifiedBy>
  <cp:revision>17</cp:revision>
  <cp:lastPrinted>2020-07-15T13:59:36Z</cp:lastPrinted>
  <dcterms:created xsi:type="dcterms:W3CDTF">2020-07-07T14:31:06Z</dcterms:created>
  <dcterms:modified xsi:type="dcterms:W3CDTF">2020-07-15T13:59:49Z</dcterms:modified>
</cp:coreProperties>
</file>